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4" name="Shape 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0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31520" y="110489"/>
            <a:ext cx="13167361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731520" y="1920239"/>
            <a:ext cx="13167361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7071359" y="7408545"/>
            <a:ext cx="3413761" cy="4381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github.com/Tuminha/OKCupid" TargetMode="External"/><Relationship Id="rId4" Type="http://schemas.openxmlformats.org/officeDocument/2006/relationships/image" Target="../media/image3.png"/><Relationship Id="rId5" Type="http://schemas.openxmlformats.org/officeDocument/2006/relationships/hyperlink" Target="mailto:cisco@periospot.com" TargetMode="External"/><Relationship Id="rId6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ext 0"/>
          <p:cNvSpPr txBox="1"/>
          <p:nvPr/>
        </p:nvSpPr>
        <p:spPr>
          <a:xfrm>
            <a:off x="742235" y="599242"/>
            <a:ext cx="7659531" cy="1970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5200"/>
              </a:lnSpc>
              <a:defRPr sz="41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🧬</a:t>
            </a:r>
            <a:r>
              <a:rPr>
                <a:solidFill>
                  <a:srgbClr val="F2F2F3"/>
                </a:solidFill>
              </a:rPr>
              <a:t> Date-A-Scientist: Predicting Zodiac Signs from OKCupid Profiles</a:t>
            </a:r>
          </a:p>
        </p:txBody>
      </p:sp>
      <p:sp>
        <p:nvSpPr>
          <p:cNvPr id="68" name="Text 1"/>
          <p:cNvSpPr txBox="1"/>
          <p:nvPr/>
        </p:nvSpPr>
        <p:spPr>
          <a:xfrm>
            <a:off x="742235" y="2905838"/>
            <a:ext cx="5257504" cy="319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600"/>
              </a:lnSpc>
              <a:defRPr sz="16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Francisco Teixeira Barbosa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Data Science Portfolio Project</a:t>
            </a:r>
          </a:p>
        </p:txBody>
      </p:sp>
      <p:sp>
        <p:nvSpPr>
          <p:cNvPr id="69" name="Text 2"/>
          <p:cNvSpPr txBox="1"/>
          <p:nvPr/>
        </p:nvSpPr>
        <p:spPr>
          <a:xfrm>
            <a:off x="742235" y="3483650"/>
            <a:ext cx="6654901" cy="319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600"/>
              </a:lnSpc>
              <a:defRPr sz="16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Research Question: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Can we predict zodiac signs from dating profile data?</a:t>
            </a:r>
          </a:p>
        </p:txBody>
      </p:sp>
      <p:sp>
        <p:nvSpPr>
          <p:cNvPr id="70" name="Shape 3"/>
          <p:cNvSpPr/>
          <p:nvPr/>
        </p:nvSpPr>
        <p:spPr>
          <a:xfrm>
            <a:off x="742235" y="4061459"/>
            <a:ext cx="7659531" cy="1267540"/>
          </a:xfrm>
          <a:prstGeom prst="roundRect">
            <a:avLst>
              <a:gd name="adj" fmla="val 7028"/>
            </a:avLst>
          </a:prstGeom>
          <a:solidFill>
            <a:srgbClr val="050505"/>
          </a:solidFill>
          <a:ln w="22860">
            <a:solidFill>
              <a:srgbClr val="3D3D3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71" name="Text 4"/>
          <p:cNvSpPr txBox="1"/>
          <p:nvPr/>
        </p:nvSpPr>
        <p:spPr>
          <a:xfrm>
            <a:off x="977145" y="4296369"/>
            <a:ext cx="2077213" cy="32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20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Dataset Overview</a:t>
            </a:r>
          </a:p>
        </p:txBody>
      </p:sp>
      <p:sp>
        <p:nvSpPr>
          <p:cNvPr id="72" name="Text 5"/>
          <p:cNvSpPr txBox="1"/>
          <p:nvPr/>
        </p:nvSpPr>
        <p:spPr>
          <a:xfrm>
            <a:off x="977146" y="4754879"/>
            <a:ext cx="4310559" cy="319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48,890 OKCupid profiles across 12 zodiac signs</a:t>
            </a:r>
          </a:p>
        </p:txBody>
      </p:sp>
      <p:sp>
        <p:nvSpPr>
          <p:cNvPr id="73" name="Shape 6"/>
          <p:cNvSpPr/>
          <p:nvPr/>
        </p:nvSpPr>
        <p:spPr>
          <a:xfrm>
            <a:off x="742235" y="5541050"/>
            <a:ext cx="7659531" cy="1267540"/>
          </a:xfrm>
          <a:prstGeom prst="roundRect">
            <a:avLst>
              <a:gd name="adj" fmla="val 7028"/>
            </a:avLst>
          </a:prstGeom>
          <a:solidFill>
            <a:srgbClr val="050505"/>
          </a:solidFill>
          <a:ln w="22860">
            <a:solidFill>
              <a:srgbClr val="3D3D3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74" name="Text 7"/>
          <p:cNvSpPr txBox="1"/>
          <p:nvPr/>
        </p:nvSpPr>
        <p:spPr>
          <a:xfrm>
            <a:off x="977145" y="5775959"/>
            <a:ext cx="1290067" cy="32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20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Tech Stack</a:t>
            </a:r>
          </a:p>
        </p:txBody>
      </p:sp>
      <p:sp>
        <p:nvSpPr>
          <p:cNvPr id="75" name="Text 8"/>
          <p:cNvSpPr txBox="1"/>
          <p:nvPr/>
        </p:nvSpPr>
        <p:spPr>
          <a:xfrm>
            <a:off x="977146" y="6234469"/>
            <a:ext cx="3934421" cy="319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Python, Jupyter, Scikit-learn, Pandas, TF-IDF</a:t>
            </a:r>
          </a:p>
        </p:txBody>
      </p:sp>
      <p:pic>
        <p:nvPicPr>
          <p:cNvPr id="76" name="Image 1" descr="Image 1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42235" y="7047190"/>
            <a:ext cx="1964652" cy="583168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Image 2" descr="Image 2">
            <a:hlinkClick r:id="rId5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812851" y="7047190"/>
            <a:ext cx="1168242" cy="5831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 0"/>
          <p:cNvSpPr txBox="1"/>
          <p:nvPr/>
        </p:nvSpPr>
        <p:spPr>
          <a:xfrm>
            <a:off x="609718" y="478988"/>
            <a:ext cx="5672304" cy="561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4200"/>
              </a:lnSpc>
              <a:defRPr sz="34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📊</a:t>
            </a:r>
            <a:r>
              <a:rPr>
                <a:solidFill>
                  <a:srgbClr val="F2F2F3"/>
                </a:solidFill>
              </a:rPr>
              <a:t> Problem &amp; Data Overview</a:t>
            </a:r>
          </a:p>
        </p:txBody>
      </p:sp>
      <p:sp>
        <p:nvSpPr>
          <p:cNvPr id="80" name="Text 1"/>
          <p:cNvSpPr txBox="1"/>
          <p:nvPr/>
        </p:nvSpPr>
        <p:spPr>
          <a:xfrm>
            <a:off x="609718" y="1466373"/>
            <a:ext cx="3427985" cy="452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3400"/>
              </a:lnSpc>
              <a:defRPr sz="27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🎯</a:t>
            </a:r>
            <a:r>
              <a:rPr>
                <a:solidFill>
                  <a:srgbClr val="F2F2F3"/>
                </a:solidFill>
              </a:rPr>
              <a:t> Research Question</a:t>
            </a:r>
          </a:p>
        </p:txBody>
      </p:sp>
      <p:sp>
        <p:nvSpPr>
          <p:cNvPr id="81" name="Text 2"/>
          <p:cNvSpPr txBox="1"/>
          <p:nvPr/>
        </p:nvSpPr>
        <p:spPr>
          <a:xfrm>
            <a:off x="609718" y="2075974"/>
            <a:ext cx="4089494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3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Can we predict zodiac signs from OKCupid profile data?</a:t>
            </a:r>
          </a:p>
        </p:txBody>
      </p:sp>
      <p:sp>
        <p:nvSpPr>
          <p:cNvPr id="82" name="Text 3"/>
          <p:cNvSpPr txBox="1"/>
          <p:nvPr/>
        </p:nvSpPr>
        <p:spPr>
          <a:xfrm>
            <a:off x="609718" y="2528767"/>
            <a:ext cx="3060447" cy="341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500"/>
              </a:lnSpc>
              <a:defRPr sz="20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📈</a:t>
            </a:r>
            <a:r>
              <a:rPr>
                <a:solidFill>
                  <a:srgbClr val="F2F2F3"/>
                </a:solidFill>
              </a:rPr>
              <a:t> Dataset Characteristics</a:t>
            </a:r>
          </a:p>
        </p:txBody>
      </p:sp>
      <p:sp>
        <p:nvSpPr>
          <p:cNvPr id="83" name="Text 4"/>
          <p:cNvSpPr txBox="1"/>
          <p:nvPr/>
        </p:nvSpPr>
        <p:spPr>
          <a:xfrm>
            <a:off x="609718" y="3029544"/>
            <a:ext cx="2383155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Total Profiles: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48,890 users</a:t>
            </a:r>
          </a:p>
        </p:txBody>
      </p:sp>
      <p:sp>
        <p:nvSpPr>
          <p:cNvPr id="84" name="Text 5"/>
          <p:cNvSpPr txBox="1"/>
          <p:nvPr/>
        </p:nvSpPr>
        <p:spPr>
          <a:xfrm>
            <a:off x="609718" y="3369112"/>
            <a:ext cx="2699651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Target Classes: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12 zodiac signs</a:t>
            </a:r>
          </a:p>
        </p:txBody>
      </p:sp>
      <p:sp>
        <p:nvSpPr>
          <p:cNvPr id="85" name="Text 6"/>
          <p:cNvSpPr txBox="1"/>
          <p:nvPr/>
        </p:nvSpPr>
        <p:spPr>
          <a:xfrm>
            <a:off x="609718" y="3708677"/>
            <a:ext cx="3302008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Features: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10 essay fields + 14 attributes</a:t>
            </a:r>
          </a:p>
        </p:txBody>
      </p:sp>
      <p:sp>
        <p:nvSpPr>
          <p:cNvPr id="86" name="Text 7"/>
          <p:cNvSpPr txBox="1"/>
          <p:nvPr/>
        </p:nvSpPr>
        <p:spPr>
          <a:xfrm>
            <a:off x="609718" y="4048243"/>
            <a:ext cx="4270922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Challenge: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Multi-class classification with weak signal</a:t>
            </a:r>
          </a:p>
        </p:txBody>
      </p:sp>
      <p:pic>
        <p:nvPicPr>
          <p:cNvPr id="8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50067" y="727118"/>
            <a:ext cx="5109330" cy="5109330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Text 8"/>
          <p:cNvSpPr txBox="1"/>
          <p:nvPr/>
        </p:nvSpPr>
        <p:spPr>
          <a:xfrm>
            <a:off x="2129779" y="6435618"/>
            <a:ext cx="1556322" cy="590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4500"/>
              </a:lnSpc>
              <a:defRPr sz="45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80.8%</a:t>
            </a:r>
          </a:p>
        </p:txBody>
      </p:sp>
      <p:sp>
        <p:nvSpPr>
          <p:cNvPr id="89" name="Text 9"/>
          <p:cNvSpPr txBox="1"/>
          <p:nvPr/>
        </p:nvSpPr>
        <p:spPr>
          <a:xfrm>
            <a:off x="1865486" y="7228099"/>
            <a:ext cx="2084909" cy="263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17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Missing Income Data</a:t>
            </a:r>
          </a:p>
        </p:txBody>
      </p:sp>
      <p:sp>
        <p:nvSpPr>
          <p:cNvPr id="90" name="Text 10"/>
          <p:cNvSpPr txBox="1"/>
          <p:nvPr/>
        </p:nvSpPr>
        <p:spPr>
          <a:xfrm>
            <a:off x="1647781" y="7604693"/>
            <a:ext cx="2520318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Significant data quality challenges</a:t>
            </a:r>
          </a:p>
        </p:txBody>
      </p:sp>
      <p:sp>
        <p:nvSpPr>
          <p:cNvPr id="91" name="Text 11"/>
          <p:cNvSpPr txBox="1"/>
          <p:nvPr/>
        </p:nvSpPr>
        <p:spPr>
          <a:xfrm>
            <a:off x="6690897" y="6435618"/>
            <a:ext cx="1519746" cy="590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4500"/>
              </a:lnSpc>
              <a:defRPr sz="45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96.5%</a:t>
            </a:r>
          </a:p>
        </p:txBody>
      </p:sp>
      <p:sp>
        <p:nvSpPr>
          <p:cNvPr id="92" name="Text 12"/>
          <p:cNvSpPr txBox="1"/>
          <p:nvPr/>
        </p:nvSpPr>
        <p:spPr>
          <a:xfrm>
            <a:off x="6475244" y="7228099"/>
            <a:ext cx="1951051" cy="263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17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Profiles with Essays</a:t>
            </a:r>
          </a:p>
        </p:txBody>
      </p:sp>
      <p:sp>
        <p:nvSpPr>
          <p:cNvPr id="93" name="Text 13"/>
          <p:cNvSpPr txBox="1"/>
          <p:nvPr/>
        </p:nvSpPr>
        <p:spPr>
          <a:xfrm>
            <a:off x="6371874" y="7604693"/>
            <a:ext cx="2157792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Rich textual content available</a:t>
            </a:r>
          </a:p>
        </p:txBody>
      </p:sp>
      <p:sp>
        <p:nvSpPr>
          <p:cNvPr id="94" name="Text 14"/>
          <p:cNvSpPr txBox="1"/>
          <p:nvPr/>
        </p:nvSpPr>
        <p:spPr>
          <a:xfrm>
            <a:off x="11286304" y="6435618"/>
            <a:ext cx="1414590" cy="590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4500"/>
              </a:lnSpc>
              <a:defRPr sz="45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2,288</a:t>
            </a:r>
          </a:p>
        </p:txBody>
      </p:sp>
      <p:sp>
        <p:nvSpPr>
          <p:cNvPr id="95" name="Text 15"/>
          <p:cNvSpPr txBox="1"/>
          <p:nvPr/>
        </p:nvSpPr>
        <p:spPr>
          <a:xfrm>
            <a:off x="11004580" y="7228099"/>
            <a:ext cx="1978039" cy="263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17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Average Characters</a:t>
            </a:r>
          </a:p>
        </p:txBody>
      </p:sp>
      <p:sp>
        <p:nvSpPr>
          <p:cNvPr id="96" name="Text 16"/>
          <p:cNvSpPr txBox="1"/>
          <p:nvPr/>
        </p:nvSpPr>
        <p:spPr>
          <a:xfrm>
            <a:off x="11128334" y="7604693"/>
            <a:ext cx="1730531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Per profile essay length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 0"/>
          <p:cNvSpPr txBox="1"/>
          <p:nvPr/>
        </p:nvSpPr>
        <p:spPr>
          <a:xfrm>
            <a:off x="628055" y="493514"/>
            <a:ext cx="6973126" cy="5859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4400"/>
              </a:lnSpc>
              <a:defRPr sz="35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🔬</a:t>
            </a:r>
            <a:r>
              <a:rPr>
                <a:solidFill>
                  <a:srgbClr val="F2F2F3"/>
                </a:solidFill>
              </a:rPr>
              <a:t> Methods &amp; Model Performance</a:t>
            </a:r>
          </a:p>
        </p:txBody>
      </p:sp>
      <p:sp>
        <p:nvSpPr>
          <p:cNvPr id="99" name="Text 1"/>
          <p:cNvSpPr txBox="1"/>
          <p:nvPr/>
        </p:nvSpPr>
        <p:spPr>
          <a:xfrm>
            <a:off x="628054" y="1413152"/>
            <a:ext cx="193880" cy="265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100" name="Shape 2"/>
          <p:cNvSpPr/>
          <p:nvPr/>
        </p:nvSpPr>
        <p:spPr>
          <a:xfrm>
            <a:off x="628055" y="1695212"/>
            <a:ext cx="6597371" cy="22861"/>
          </a:xfrm>
          <a:prstGeom prst="rect">
            <a:avLst/>
          </a:prstGeom>
          <a:solidFill>
            <a:srgbClr val="F2F2F3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1" name="Text 3"/>
          <p:cNvSpPr txBox="1"/>
          <p:nvPr/>
        </p:nvSpPr>
        <p:spPr>
          <a:xfrm>
            <a:off x="628054" y="1830585"/>
            <a:ext cx="3062073" cy="2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7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Structured Logistic Regression</a:t>
            </a:r>
          </a:p>
        </p:txBody>
      </p:sp>
      <p:sp>
        <p:nvSpPr>
          <p:cNvPr id="102" name="Text 4"/>
          <p:cNvSpPr txBox="1"/>
          <p:nvPr/>
        </p:nvSpPr>
        <p:spPr>
          <a:xfrm>
            <a:off x="628055" y="2218611"/>
            <a:ext cx="3365463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Demographics + lifestyle features baseline</a:t>
            </a:r>
          </a:p>
        </p:txBody>
      </p:sp>
      <p:sp>
        <p:nvSpPr>
          <p:cNvPr id="103" name="Text 5"/>
          <p:cNvSpPr txBox="1"/>
          <p:nvPr/>
        </p:nvSpPr>
        <p:spPr>
          <a:xfrm>
            <a:off x="7404854" y="1413152"/>
            <a:ext cx="211659" cy="265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104" name="Shape 6"/>
          <p:cNvSpPr/>
          <p:nvPr/>
        </p:nvSpPr>
        <p:spPr>
          <a:xfrm>
            <a:off x="7404854" y="1695212"/>
            <a:ext cx="6597492" cy="22861"/>
          </a:xfrm>
          <a:prstGeom prst="rect">
            <a:avLst/>
          </a:prstGeom>
          <a:solidFill>
            <a:srgbClr val="F2F2F3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5" name="Text 7"/>
          <p:cNvSpPr txBox="1"/>
          <p:nvPr/>
        </p:nvSpPr>
        <p:spPr>
          <a:xfrm>
            <a:off x="7404854" y="1830585"/>
            <a:ext cx="1535875" cy="2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7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Random Forest</a:t>
            </a:r>
          </a:p>
        </p:txBody>
      </p:sp>
      <p:sp>
        <p:nvSpPr>
          <p:cNvPr id="106" name="Text 8"/>
          <p:cNvSpPr txBox="1"/>
          <p:nvPr/>
        </p:nvSpPr>
        <p:spPr>
          <a:xfrm>
            <a:off x="7404854" y="2218611"/>
            <a:ext cx="3264236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Ensemble method for structured features</a:t>
            </a:r>
          </a:p>
        </p:txBody>
      </p:sp>
      <p:sp>
        <p:nvSpPr>
          <p:cNvPr id="107" name="Text 9"/>
          <p:cNvSpPr txBox="1"/>
          <p:nvPr/>
        </p:nvSpPr>
        <p:spPr>
          <a:xfrm>
            <a:off x="628054" y="2819637"/>
            <a:ext cx="215393" cy="265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108" name="Shape 10"/>
          <p:cNvSpPr/>
          <p:nvPr/>
        </p:nvSpPr>
        <p:spPr>
          <a:xfrm>
            <a:off x="628055" y="3101696"/>
            <a:ext cx="6597371" cy="22861"/>
          </a:xfrm>
          <a:prstGeom prst="rect">
            <a:avLst/>
          </a:prstGeom>
          <a:solidFill>
            <a:srgbClr val="F2F2F3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9" name="Text 11"/>
          <p:cNvSpPr txBox="1"/>
          <p:nvPr/>
        </p:nvSpPr>
        <p:spPr>
          <a:xfrm>
            <a:off x="628054" y="3237071"/>
            <a:ext cx="1625690" cy="2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7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Text-only Model</a:t>
            </a:r>
          </a:p>
        </p:txBody>
      </p:sp>
      <p:sp>
        <p:nvSpPr>
          <p:cNvPr id="110" name="Text 12"/>
          <p:cNvSpPr txBox="1"/>
          <p:nvPr/>
        </p:nvSpPr>
        <p:spPr>
          <a:xfrm>
            <a:off x="628055" y="3625096"/>
            <a:ext cx="2947963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TF-IDF vectorization of essay content</a:t>
            </a:r>
          </a:p>
        </p:txBody>
      </p:sp>
      <p:sp>
        <p:nvSpPr>
          <p:cNvPr id="111" name="Text 13"/>
          <p:cNvSpPr txBox="1"/>
          <p:nvPr/>
        </p:nvSpPr>
        <p:spPr>
          <a:xfrm>
            <a:off x="7404854" y="2819637"/>
            <a:ext cx="216637" cy="265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112" name="Shape 14"/>
          <p:cNvSpPr/>
          <p:nvPr/>
        </p:nvSpPr>
        <p:spPr>
          <a:xfrm>
            <a:off x="7404854" y="3101696"/>
            <a:ext cx="6597492" cy="22861"/>
          </a:xfrm>
          <a:prstGeom prst="rect">
            <a:avLst/>
          </a:prstGeom>
          <a:solidFill>
            <a:srgbClr val="F2F2F3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3" name="Text 15"/>
          <p:cNvSpPr txBox="1"/>
          <p:nvPr/>
        </p:nvSpPr>
        <p:spPr>
          <a:xfrm>
            <a:off x="7404854" y="3237071"/>
            <a:ext cx="1745730" cy="2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7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Combined Model</a:t>
            </a:r>
          </a:p>
        </p:txBody>
      </p:sp>
      <p:sp>
        <p:nvSpPr>
          <p:cNvPr id="114" name="Text 16"/>
          <p:cNvSpPr txBox="1"/>
          <p:nvPr/>
        </p:nvSpPr>
        <p:spPr>
          <a:xfrm>
            <a:off x="7404854" y="3625096"/>
            <a:ext cx="2949960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Text + structured features integration</a:t>
            </a:r>
          </a:p>
        </p:txBody>
      </p:sp>
      <p:sp>
        <p:nvSpPr>
          <p:cNvPr id="115" name="Shape 17"/>
          <p:cNvSpPr/>
          <p:nvPr/>
        </p:nvSpPr>
        <p:spPr>
          <a:xfrm>
            <a:off x="628054" y="4248506"/>
            <a:ext cx="13374292" cy="2603064"/>
          </a:xfrm>
          <a:prstGeom prst="roundRect">
            <a:avLst>
              <a:gd name="adj" fmla="val 2896"/>
            </a:avLst>
          </a:prstGeom>
          <a:ln w="7620">
            <a:solidFill>
              <a:srgbClr val="FFFFFF">
                <a:alpha val="24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6" name="Shape 18"/>
          <p:cNvSpPr/>
          <p:nvPr/>
        </p:nvSpPr>
        <p:spPr>
          <a:xfrm>
            <a:off x="635674" y="4256127"/>
            <a:ext cx="13359053" cy="517566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7" name="Text 19"/>
          <p:cNvSpPr txBox="1"/>
          <p:nvPr/>
        </p:nvSpPr>
        <p:spPr>
          <a:xfrm>
            <a:off x="815339" y="4371380"/>
            <a:ext cx="514066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Model</a:t>
            </a:r>
          </a:p>
        </p:txBody>
      </p:sp>
      <p:sp>
        <p:nvSpPr>
          <p:cNvPr id="118" name="Text 20"/>
          <p:cNvSpPr txBox="1"/>
          <p:nvPr/>
        </p:nvSpPr>
        <p:spPr>
          <a:xfrm>
            <a:off x="6162674" y="4371380"/>
            <a:ext cx="762448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Accuracy</a:t>
            </a:r>
          </a:p>
        </p:txBody>
      </p:sp>
      <p:sp>
        <p:nvSpPr>
          <p:cNvPr id="119" name="Text 21"/>
          <p:cNvSpPr txBox="1"/>
          <p:nvPr/>
        </p:nvSpPr>
        <p:spPr>
          <a:xfrm>
            <a:off x="10170318" y="4371380"/>
            <a:ext cx="931653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vs Baseline</a:t>
            </a:r>
          </a:p>
        </p:txBody>
      </p:sp>
      <p:sp>
        <p:nvSpPr>
          <p:cNvPr id="120" name="Shape 22"/>
          <p:cNvSpPr/>
          <p:nvPr/>
        </p:nvSpPr>
        <p:spPr>
          <a:xfrm>
            <a:off x="635674" y="4773691"/>
            <a:ext cx="13359053" cy="517566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1" name="Text 23"/>
          <p:cNvSpPr txBox="1"/>
          <p:nvPr/>
        </p:nvSpPr>
        <p:spPr>
          <a:xfrm>
            <a:off x="815339" y="4888943"/>
            <a:ext cx="1492487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Baseline (Majority)</a:t>
            </a:r>
          </a:p>
        </p:txBody>
      </p:sp>
      <p:sp>
        <p:nvSpPr>
          <p:cNvPr id="122" name="Text 24"/>
          <p:cNvSpPr txBox="1"/>
          <p:nvPr/>
        </p:nvSpPr>
        <p:spPr>
          <a:xfrm>
            <a:off x="6162674" y="4888943"/>
            <a:ext cx="389398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8.9%</a:t>
            </a:r>
          </a:p>
        </p:txBody>
      </p:sp>
      <p:sp>
        <p:nvSpPr>
          <p:cNvPr id="123" name="Text 25"/>
          <p:cNvSpPr txBox="1"/>
          <p:nvPr/>
        </p:nvSpPr>
        <p:spPr>
          <a:xfrm>
            <a:off x="10170318" y="4888943"/>
            <a:ext cx="151521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—</a:t>
            </a:r>
          </a:p>
        </p:txBody>
      </p:sp>
      <p:sp>
        <p:nvSpPr>
          <p:cNvPr id="124" name="Shape 26"/>
          <p:cNvSpPr/>
          <p:nvPr/>
        </p:nvSpPr>
        <p:spPr>
          <a:xfrm>
            <a:off x="635674" y="5291256"/>
            <a:ext cx="13359053" cy="517566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5" name="Text 27"/>
          <p:cNvSpPr txBox="1"/>
          <p:nvPr/>
        </p:nvSpPr>
        <p:spPr>
          <a:xfrm>
            <a:off x="815339" y="5406509"/>
            <a:ext cx="1508201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Structured Logistic</a:t>
            </a:r>
          </a:p>
        </p:txBody>
      </p:sp>
      <p:sp>
        <p:nvSpPr>
          <p:cNvPr id="126" name="Text 28"/>
          <p:cNvSpPr txBox="1"/>
          <p:nvPr/>
        </p:nvSpPr>
        <p:spPr>
          <a:xfrm>
            <a:off x="6162674" y="5406509"/>
            <a:ext cx="389398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8.3%</a:t>
            </a:r>
          </a:p>
        </p:txBody>
      </p:sp>
      <p:sp>
        <p:nvSpPr>
          <p:cNvPr id="127" name="Text 29"/>
          <p:cNvSpPr txBox="1"/>
          <p:nvPr/>
        </p:nvSpPr>
        <p:spPr>
          <a:xfrm>
            <a:off x="10170318" y="5406509"/>
            <a:ext cx="438449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-0.6%</a:t>
            </a:r>
          </a:p>
        </p:txBody>
      </p:sp>
      <p:sp>
        <p:nvSpPr>
          <p:cNvPr id="128" name="Shape 30"/>
          <p:cNvSpPr/>
          <p:nvPr/>
        </p:nvSpPr>
        <p:spPr>
          <a:xfrm>
            <a:off x="635674" y="5808821"/>
            <a:ext cx="13359053" cy="517566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9" name="Text 31"/>
          <p:cNvSpPr txBox="1"/>
          <p:nvPr/>
        </p:nvSpPr>
        <p:spPr>
          <a:xfrm>
            <a:off x="815339" y="5924074"/>
            <a:ext cx="1220491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Random Forest</a:t>
            </a:r>
          </a:p>
        </p:txBody>
      </p:sp>
      <p:sp>
        <p:nvSpPr>
          <p:cNvPr id="130" name="Text 32"/>
          <p:cNvSpPr txBox="1"/>
          <p:nvPr/>
        </p:nvSpPr>
        <p:spPr>
          <a:xfrm>
            <a:off x="6162674" y="5924074"/>
            <a:ext cx="389398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9.0%</a:t>
            </a:r>
          </a:p>
        </p:txBody>
      </p:sp>
      <p:sp>
        <p:nvSpPr>
          <p:cNvPr id="131" name="Text 33"/>
          <p:cNvSpPr txBox="1"/>
          <p:nvPr/>
        </p:nvSpPr>
        <p:spPr>
          <a:xfrm>
            <a:off x="10170318" y="5924074"/>
            <a:ext cx="490191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+0.1%</a:t>
            </a:r>
          </a:p>
        </p:txBody>
      </p:sp>
      <p:sp>
        <p:nvSpPr>
          <p:cNvPr id="132" name="Shape 34"/>
          <p:cNvSpPr/>
          <p:nvPr/>
        </p:nvSpPr>
        <p:spPr>
          <a:xfrm>
            <a:off x="635674" y="6326385"/>
            <a:ext cx="13359053" cy="517566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3" name="Text 35"/>
          <p:cNvSpPr txBox="1"/>
          <p:nvPr/>
        </p:nvSpPr>
        <p:spPr>
          <a:xfrm>
            <a:off x="815339" y="6441637"/>
            <a:ext cx="795178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F2F2F3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Text-only</a:t>
            </a:r>
          </a:p>
        </p:txBody>
      </p:sp>
      <p:sp>
        <p:nvSpPr>
          <p:cNvPr id="134" name="Text 36"/>
          <p:cNvSpPr txBox="1"/>
          <p:nvPr/>
        </p:nvSpPr>
        <p:spPr>
          <a:xfrm>
            <a:off x="6162674" y="6441637"/>
            <a:ext cx="404330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F2F2F3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9.1%</a:t>
            </a:r>
          </a:p>
        </p:txBody>
      </p:sp>
      <p:sp>
        <p:nvSpPr>
          <p:cNvPr id="135" name="Text 37"/>
          <p:cNvSpPr txBox="1"/>
          <p:nvPr/>
        </p:nvSpPr>
        <p:spPr>
          <a:xfrm>
            <a:off x="10170318" y="6441637"/>
            <a:ext cx="499307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400">
                <a:solidFill>
                  <a:srgbClr val="F2F2F3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/>
            <a:r>
              <a:t>+0.2%</a:t>
            </a:r>
          </a:p>
        </p:txBody>
      </p:sp>
      <p:sp>
        <p:nvSpPr>
          <p:cNvPr id="136" name="Text 38"/>
          <p:cNvSpPr txBox="1"/>
          <p:nvPr/>
        </p:nvSpPr>
        <p:spPr>
          <a:xfrm>
            <a:off x="897255" y="7255192"/>
            <a:ext cx="9722942" cy="27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200"/>
              </a:lnSpc>
              <a:defRPr sz="14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Key Finding: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Text features outperform demographic features — essays contain more predictive signal than lifestyle choices</a:t>
            </a:r>
          </a:p>
        </p:txBody>
      </p:sp>
      <p:sp>
        <p:nvSpPr>
          <p:cNvPr id="137" name="Shape 39"/>
          <p:cNvSpPr/>
          <p:nvPr/>
        </p:nvSpPr>
        <p:spPr>
          <a:xfrm>
            <a:off x="628054" y="7053381"/>
            <a:ext cx="22861" cy="690683"/>
          </a:xfrm>
          <a:prstGeom prst="rect">
            <a:avLst/>
          </a:prstGeom>
          <a:solidFill>
            <a:srgbClr val="F2F2F3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 0"/>
          <p:cNvSpPr txBox="1"/>
          <p:nvPr/>
        </p:nvSpPr>
        <p:spPr>
          <a:xfrm>
            <a:off x="396834" y="311825"/>
            <a:ext cx="3639288" cy="365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sz="22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🔍</a:t>
            </a:r>
            <a:r>
              <a:rPr>
                <a:solidFill>
                  <a:srgbClr val="F2F2F3"/>
                </a:solidFill>
              </a:rPr>
              <a:t> Insights &amp; Model Analysis</a:t>
            </a:r>
          </a:p>
        </p:txBody>
      </p:sp>
      <p:sp>
        <p:nvSpPr>
          <p:cNvPr id="140" name="Text 1"/>
          <p:cNvSpPr txBox="1"/>
          <p:nvPr/>
        </p:nvSpPr>
        <p:spPr>
          <a:xfrm>
            <a:off x="396834" y="949522"/>
            <a:ext cx="2207985" cy="2270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1600"/>
              </a:lnSpc>
              <a:defRPr sz="13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📈</a:t>
            </a:r>
            <a:r>
              <a:rPr>
                <a:solidFill>
                  <a:srgbClr val="F2F2F3"/>
                </a:solidFill>
              </a:rPr>
              <a:t> Confusion Matrix Analysis</a:t>
            </a:r>
          </a:p>
        </p:txBody>
      </p:sp>
      <p:sp>
        <p:nvSpPr>
          <p:cNvPr id="141" name="Text 2"/>
          <p:cNvSpPr txBox="1"/>
          <p:nvPr/>
        </p:nvSpPr>
        <p:spPr>
          <a:xfrm>
            <a:off x="396894" y="5415470"/>
            <a:ext cx="5021065" cy="169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400"/>
              </a:lnSpc>
              <a:defRPr sz="8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Model performance reveals random-like predictions across all zodiac signs, confirming weak predictive signals.</a:t>
            </a:r>
          </a:p>
        </p:txBody>
      </p:sp>
      <p:sp>
        <p:nvSpPr>
          <p:cNvPr id="142" name="Shape 3"/>
          <p:cNvSpPr/>
          <p:nvPr/>
        </p:nvSpPr>
        <p:spPr>
          <a:xfrm>
            <a:off x="396894" y="5826474"/>
            <a:ext cx="4536639" cy="676157"/>
          </a:xfrm>
          <a:prstGeom prst="roundRect">
            <a:avLst>
              <a:gd name="adj" fmla="val 7045"/>
            </a:avLst>
          </a:prstGeom>
          <a:solidFill>
            <a:srgbClr val="242424"/>
          </a:solidFill>
          <a:ln w="7620">
            <a:solidFill>
              <a:srgbClr val="3D3D3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3" name="Text 4"/>
          <p:cNvSpPr txBox="1"/>
          <p:nvPr/>
        </p:nvSpPr>
        <p:spPr>
          <a:xfrm>
            <a:off x="517862" y="5947441"/>
            <a:ext cx="1010109" cy="18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1300"/>
              </a:lnSpc>
              <a:defRPr sz="11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🎯</a:t>
            </a:r>
            <a:r>
              <a:rPr>
                <a:solidFill>
                  <a:srgbClr val="E5E0DF"/>
                </a:solidFill>
              </a:rPr>
              <a:t> Core Insight</a:t>
            </a:r>
          </a:p>
        </p:txBody>
      </p:sp>
      <p:sp>
        <p:nvSpPr>
          <p:cNvPr id="144" name="Text 5"/>
          <p:cNvSpPr txBox="1"/>
          <p:nvPr/>
        </p:nvSpPr>
        <p:spPr>
          <a:xfrm>
            <a:off x="517862" y="6200211"/>
            <a:ext cx="3224015" cy="169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400"/>
              </a:lnSpc>
              <a:defRPr sz="8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Zodiac signs are not predictable from profile data with current methods</a:t>
            </a:r>
          </a:p>
        </p:txBody>
      </p:sp>
      <p:sp>
        <p:nvSpPr>
          <p:cNvPr id="145" name="Shape 6"/>
          <p:cNvSpPr/>
          <p:nvPr/>
        </p:nvSpPr>
        <p:spPr>
          <a:xfrm>
            <a:off x="5046880" y="5826474"/>
            <a:ext cx="4536639" cy="676157"/>
          </a:xfrm>
          <a:prstGeom prst="roundRect">
            <a:avLst>
              <a:gd name="adj" fmla="val 7045"/>
            </a:avLst>
          </a:prstGeom>
          <a:solidFill>
            <a:srgbClr val="242424"/>
          </a:solidFill>
          <a:ln w="7620">
            <a:solidFill>
              <a:srgbClr val="3D3D3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6" name="Text 7"/>
          <p:cNvSpPr txBox="1"/>
          <p:nvPr/>
        </p:nvSpPr>
        <p:spPr>
          <a:xfrm>
            <a:off x="5167848" y="5947441"/>
            <a:ext cx="1236981" cy="18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1300"/>
              </a:lnSpc>
              <a:defRPr sz="11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📝</a:t>
            </a:r>
            <a:r>
              <a:rPr>
                <a:solidFill>
                  <a:srgbClr val="E5E0DF"/>
                </a:solidFill>
              </a:rPr>
              <a:t> Text Superiority</a:t>
            </a:r>
          </a:p>
        </p:txBody>
      </p:sp>
      <p:sp>
        <p:nvSpPr>
          <p:cNvPr id="147" name="Text 8"/>
          <p:cNvSpPr txBox="1"/>
          <p:nvPr/>
        </p:nvSpPr>
        <p:spPr>
          <a:xfrm>
            <a:off x="5167848" y="6200211"/>
            <a:ext cx="2641949" cy="169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400"/>
              </a:lnSpc>
              <a:defRPr sz="8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Essays contain more signal than demographic information</a:t>
            </a:r>
          </a:p>
        </p:txBody>
      </p:sp>
      <p:sp>
        <p:nvSpPr>
          <p:cNvPr id="148" name="Shape 9"/>
          <p:cNvSpPr/>
          <p:nvPr/>
        </p:nvSpPr>
        <p:spPr>
          <a:xfrm>
            <a:off x="9696867" y="5826474"/>
            <a:ext cx="4536639" cy="676157"/>
          </a:xfrm>
          <a:prstGeom prst="roundRect">
            <a:avLst>
              <a:gd name="adj" fmla="val 7045"/>
            </a:avLst>
          </a:prstGeom>
          <a:solidFill>
            <a:srgbClr val="242424"/>
          </a:solidFill>
          <a:ln w="7620">
            <a:solidFill>
              <a:srgbClr val="3D3D3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9" name="Text 10"/>
          <p:cNvSpPr txBox="1"/>
          <p:nvPr/>
        </p:nvSpPr>
        <p:spPr>
          <a:xfrm>
            <a:off x="9817835" y="5947441"/>
            <a:ext cx="1157352" cy="18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1300"/>
              </a:lnSpc>
              <a:defRPr sz="11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🔤</a:t>
            </a:r>
            <a:r>
              <a:rPr>
                <a:solidFill>
                  <a:srgbClr val="E5E0DF"/>
                </a:solidFill>
              </a:rPr>
              <a:t> Word Patterns</a:t>
            </a:r>
          </a:p>
        </p:txBody>
      </p:sp>
      <p:sp>
        <p:nvSpPr>
          <p:cNvPr id="150" name="Text 11"/>
          <p:cNvSpPr txBox="1"/>
          <p:nvPr/>
        </p:nvSpPr>
        <p:spPr>
          <a:xfrm>
            <a:off x="9817835" y="6200211"/>
            <a:ext cx="2653904" cy="169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400"/>
              </a:lnSpc>
              <a:defRPr sz="8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Each sign shows distinct vocabulary preferences in essays</a:t>
            </a:r>
          </a:p>
        </p:txBody>
      </p:sp>
      <p:sp>
        <p:nvSpPr>
          <p:cNvPr id="151" name="Text 12"/>
          <p:cNvSpPr txBox="1"/>
          <p:nvPr/>
        </p:nvSpPr>
        <p:spPr>
          <a:xfrm>
            <a:off x="396894" y="6672651"/>
            <a:ext cx="2792109" cy="22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1600"/>
              </a:lnSpc>
              <a:defRPr sz="13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📝</a:t>
            </a:r>
            <a:r>
              <a:rPr>
                <a:solidFill>
                  <a:srgbClr val="F2F2F3"/>
                </a:solidFill>
              </a:rPr>
              <a:t> Top Discriminative Words by Sign</a:t>
            </a:r>
          </a:p>
        </p:txBody>
      </p:sp>
      <p:sp>
        <p:nvSpPr>
          <p:cNvPr id="152" name="Text 13"/>
          <p:cNvSpPr txBox="1"/>
          <p:nvPr/>
        </p:nvSpPr>
        <p:spPr>
          <a:xfrm>
            <a:off x="396894" y="7055318"/>
            <a:ext cx="2375100" cy="169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1400"/>
              </a:lnSpc>
              <a:buSzPct val="100000"/>
              <a:buChar char="•"/>
              <a:defRPr sz="8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Cancer: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"odd, damn, data, cancer, answering"</a:t>
            </a:r>
          </a:p>
        </p:txBody>
      </p:sp>
      <p:sp>
        <p:nvSpPr>
          <p:cNvPr id="153" name="Text 14"/>
          <p:cNvSpPr txBox="1"/>
          <p:nvPr/>
        </p:nvSpPr>
        <p:spPr>
          <a:xfrm>
            <a:off x="396894" y="7276417"/>
            <a:ext cx="2602162" cy="169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1400"/>
              </a:lnSpc>
              <a:buSzPct val="100000"/>
              <a:buChar char="•"/>
              <a:defRPr sz="8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Leo: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"competitive, saying, foundation, svu, culture"</a:t>
            </a:r>
          </a:p>
        </p:txBody>
      </p:sp>
      <p:sp>
        <p:nvSpPr>
          <p:cNvPr id="154" name="Text 15"/>
          <p:cNvSpPr txBox="1"/>
          <p:nvPr/>
        </p:nvSpPr>
        <p:spPr>
          <a:xfrm>
            <a:off x="396894" y="7497516"/>
            <a:ext cx="3087490" cy="169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1400"/>
              </a:lnSpc>
              <a:buSzPct val="100000"/>
              <a:buChar char="•"/>
              <a:defRPr sz="800">
                <a:solidFill>
                  <a:srgbClr val="E5E0DF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Pisces:</a:t>
            </a:r>
            <a:r>
              <a:rPr>
                <a:latin typeface="Roboto Regular"/>
                <a:ea typeface="Roboto Regular"/>
                <a:cs typeface="Roboto Regular"/>
                <a:sym typeface="Roboto Regular"/>
              </a:rPr>
              <a:t> "evenings, annoying, policy, different types, camping"</a:t>
            </a:r>
          </a:p>
        </p:txBody>
      </p:sp>
      <p:pic>
        <p:nvPicPr>
          <p:cNvPr id="155" name="confusion_matrix_random_forest.png" descr="confusion_matrix_random_fores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74782" y="1248946"/>
            <a:ext cx="4791038" cy="40021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confusion_matrix_structured_logistic.png" descr="confusion_matrix_structured_logistic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298" y="1352020"/>
            <a:ext cx="4544258" cy="37960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2089071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Text 0"/>
          <p:cNvSpPr txBox="1"/>
          <p:nvPr/>
        </p:nvSpPr>
        <p:spPr>
          <a:xfrm>
            <a:off x="584834" y="2554247"/>
            <a:ext cx="5600295" cy="5435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4100"/>
              </a:lnSpc>
              <a:defRPr sz="32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🎯</a:t>
            </a:r>
            <a:r>
              <a:rPr>
                <a:solidFill>
                  <a:srgbClr val="F2F2F3"/>
                </a:solidFill>
              </a:rPr>
              <a:t> Conclusions &amp; Future Work</a:t>
            </a:r>
          </a:p>
        </p:txBody>
      </p:sp>
      <p:sp>
        <p:nvSpPr>
          <p:cNvPr id="160" name="Shape 1"/>
          <p:cNvSpPr/>
          <p:nvPr/>
        </p:nvSpPr>
        <p:spPr>
          <a:xfrm>
            <a:off x="584834" y="3327082"/>
            <a:ext cx="6646784" cy="2298264"/>
          </a:xfrm>
          <a:prstGeom prst="roundRect">
            <a:avLst>
              <a:gd name="adj" fmla="val 3054"/>
            </a:avLst>
          </a:prstGeom>
          <a:solidFill>
            <a:srgbClr val="242424"/>
          </a:solidFill>
          <a:ln w="7620">
            <a:solidFill>
              <a:srgbClr val="3D3D3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61" name="Shape 2"/>
          <p:cNvSpPr/>
          <p:nvPr/>
        </p:nvSpPr>
        <p:spPr>
          <a:xfrm>
            <a:off x="759500" y="3501747"/>
            <a:ext cx="501373" cy="501373"/>
          </a:xfrm>
          <a:prstGeom prst="roundRect">
            <a:avLst>
              <a:gd name="adj" fmla="val 50000"/>
            </a:avLst>
          </a:prstGeom>
          <a:solidFill>
            <a:srgbClr val="F2F2F3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62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7374" y="3611403"/>
            <a:ext cx="225504" cy="281941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Text 3"/>
          <p:cNvSpPr txBox="1"/>
          <p:nvPr/>
        </p:nvSpPr>
        <p:spPr>
          <a:xfrm>
            <a:off x="759500" y="4170164"/>
            <a:ext cx="1310539" cy="250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Main Findings</a:t>
            </a:r>
          </a:p>
        </p:txBody>
      </p:sp>
      <p:sp>
        <p:nvSpPr>
          <p:cNvPr id="164" name="Text 4"/>
          <p:cNvSpPr txBox="1"/>
          <p:nvPr/>
        </p:nvSpPr>
        <p:spPr>
          <a:xfrm>
            <a:off x="759500" y="4531519"/>
            <a:ext cx="3593511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t>Best model: </a:t>
            </a:r>
            <a:r>
              <a:rPr>
                <a:latin typeface="Roboto Black"/>
                <a:ea typeface="Roboto Black"/>
                <a:cs typeface="Roboto Black"/>
                <a:sym typeface="Roboto Black"/>
              </a:rPr>
              <a:t>9.1% accuracy</a:t>
            </a:r>
            <a:r>
              <a:t> vs 8.9% baseline</a:t>
            </a:r>
          </a:p>
        </p:txBody>
      </p:sp>
      <p:sp>
        <p:nvSpPr>
          <p:cNvPr id="165" name="Text 5"/>
          <p:cNvSpPr txBox="1"/>
          <p:nvPr/>
        </p:nvSpPr>
        <p:spPr>
          <a:xfrm>
            <a:off x="759500" y="4857393"/>
            <a:ext cx="2722222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Text outperforms demographics</a:t>
            </a:r>
          </a:p>
        </p:txBody>
      </p:sp>
      <p:sp>
        <p:nvSpPr>
          <p:cNvPr id="166" name="Text 6"/>
          <p:cNvSpPr txBox="1"/>
          <p:nvPr/>
        </p:nvSpPr>
        <p:spPr>
          <a:xfrm>
            <a:off x="759500" y="5183266"/>
            <a:ext cx="3324821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Data quality significantly impacts results</a:t>
            </a:r>
          </a:p>
        </p:txBody>
      </p:sp>
      <p:sp>
        <p:nvSpPr>
          <p:cNvPr id="167" name="Shape 7"/>
          <p:cNvSpPr/>
          <p:nvPr/>
        </p:nvSpPr>
        <p:spPr>
          <a:xfrm>
            <a:off x="7398663" y="3327082"/>
            <a:ext cx="6646903" cy="2298264"/>
          </a:xfrm>
          <a:prstGeom prst="roundRect">
            <a:avLst>
              <a:gd name="adj" fmla="val 3054"/>
            </a:avLst>
          </a:prstGeom>
          <a:solidFill>
            <a:srgbClr val="242424"/>
          </a:solidFill>
          <a:ln w="7620">
            <a:solidFill>
              <a:srgbClr val="3D3D3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68" name="Shape 8"/>
          <p:cNvSpPr/>
          <p:nvPr/>
        </p:nvSpPr>
        <p:spPr>
          <a:xfrm>
            <a:off x="7573326" y="3501747"/>
            <a:ext cx="501373" cy="501373"/>
          </a:xfrm>
          <a:prstGeom prst="roundRect">
            <a:avLst>
              <a:gd name="adj" fmla="val 50000"/>
            </a:avLst>
          </a:prstGeom>
          <a:solidFill>
            <a:srgbClr val="F2F2F3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69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11202" y="3611403"/>
            <a:ext cx="225505" cy="28194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Text 9"/>
          <p:cNvSpPr txBox="1"/>
          <p:nvPr/>
        </p:nvSpPr>
        <p:spPr>
          <a:xfrm>
            <a:off x="7573326" y="4170164"/>
            <a:ext cx="2049172" cy="250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>
                <a:solidFill>
                  <a:srgbClr val="E5E0DF"/>
                </a:solidFill>
                <a:latin typeface="Raleway Regular"/>
                <a:ea typeface="Raleway Regular"/>
                <a:cs typeface="Raleway Regular"/>
                <a:sym typeface="Raleway Regular"/>
              </a:defRPr>
            </a:lvl1pPr>
          </a:lstStyle>
          <a:p>
            <a:pPr/>
            <a:r>
              <a:t>Scientific Implications</a:t>
            </a:r>
          </a:p>
        </p:txBody>
      </p:sp>
      <p:sp>
        <p:nvSpPr>
          <p:cNvPr id="171" name="Text 10"/>
          <p:cNvSpPr txBox="1"/>
          <p:nvPr/>
        </p:nvSpPr>
        <p:spPr>
          <a:xfrm>
            <a:off x="7573326" y="4531519"/>
            <a:ext cx="2533986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Personality traits are complex</a:t>
            </a:r>
          </a:p>
        </p:txBody>
      </p:sp>
      <p:sp>
        <p:nvSpPr>
          <p:cNvPr id="172" name="Text 11"/>
          <p:cNvSpPr txBox="1"/>
          <p:nvPr/>
        </p:nvSpPr>
        <p:spPr>
          <a:xfrm>
            <a:off x="7573326" y="4857393"/>
            <a:ext cx="3403260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Zodiac signs lack measurable differences</a:t>
            </a:r>
          </a:p>
        </p:txBody>
      </p:sp>
      <p:sp>
        <p:nvSpPr>
          <p:cNvPr id="173" name="Text 12"/>
          <p:cNvSpPr txBox="1"/>
          <p:nvPr/>
        </p:nvSpPr>
        <p:spPr>
          <a:xfrm>
            <a:off x="7573326" y="5183266"/>
            <a:ext cx="3673160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Subtle text patterns insufficient for prediction</a:t>
            </a:r>
          </a:p>
        </p:txBody>
      </p:sp>
      <p:sp>
        <p:nvSpPr>
          <p:cNvPr id="174" name="Text 13"/>
          <p:cNvSpPr txBox="1"/>
          <p:nvPr/>
        </p:nvSpPr>
        <p:spPr>
          <a:xfrm>
            <a:off x="584834" y="5980390"/>
            <a:ext cx="2266329" cy="32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400"/>
              </a:lnSpc>
              <a:defRPr sz="19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🚀</a:t>
            </a:r>
            <a:r>
              <a:rPr>
                <a:solidFill>
                  <a:srgbClr val="F2F2F3"/>
                </a:solidFill>
              </a:rPr>
              <a:t> Future Directions</a:t>
            </a:r>
          </a:p>
        </p:txBody>
      </p:sp>
      <p:sp>
        <p:nvSpPr>
          <p:cNvPr id="175" name="Text 14"/>
          <p:cNvSpPr txBox="1"/>
          <p:nvPr/>
        </p:nvSpPr>
        <p:spPr>
          <a:xfrm>
            <a:off x="584834" y="6460807"/>
            <a:ext cx="2896190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Advanced NLP feature engineering</a:t>
            </a:r>
          </a:p>
        </p:txBody>
      </p:sp>
      <p:sp>
        <p:nvSpPr>
          <p:cNvPr id="176" name="Text 15"/>
          <p:cNvSpPr txBox="1"/>
          <p:nvPr/>
        </p:nvSpPr>
        <p:spPr>
          <a:xfrm>
            <a:off x="584834" y="6786681"/>
            <a:ext cx="2698764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Deep learning text classification</a:t>
            </a:r>
          </a:p>
        </p:txBody>
      </p:sp>
      <p:sp>
        <p:nvSpPr>
          <p:cNvPr id="177" name="Text 16"/>
          <p:cNvSpPr txBox="1"/>
          <p:nvPr/>
        </p:nvSpPr>
        <p:spPr>
          <a:xfrm>
            <a:off x="584834" y="7112555"/>
            <a:ext cx="2606217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Data augmentation techniques</a:t>
            </a:r>
          </a:p>
        </p:txBody>
      </p:sp>
      <p:sp>
        <p:nvSpPr>
          <p:cNvPr id="178" name="Text 17"/>
          <p:cNvSpPr txBox="1"/>
          <p:nvPr/>
        </p:nvSpPr>
        <p:spPr>
          <a:xfrm>
            <a:off x="584834" y="7438429"/>
            <a:ext cx="2478281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Alternative prediction targets</a:t>
            </a:r>
          </a:p>
        </p:txBody>
      </p:sp>
      <p:sp>
        <p:nvSpPr>
          <p:cNvPr id="179" name="Text 18"/>
          <p:cNvSpPr txBox="1"/>
          <p:nvPr/>
        </p:nvSpPr>
        <p:spPr>
          <a:xfrm>
            <a:off x="7526655" y="5980390"/>
            <a:ext cx="3036317" cy="32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400"/>
              </a:lnSpc>
              <a:defRPr sz="1900">
                <a:latin typeface="Raleway Regular"/>
                <a:ea typeface="Raleway Regular"/>
                <a:cs typeface="Raleway Regular"/>
                <a:sym typeface="Raleway Regular"/>
              </a:defRPr>
            </a:pPr>
            <a:r>
              <a:t>📚</a:t>
            </a:r>
            <a:r>
              <a:rPr>
                <a:solidFill>
                  <a:srgbClr val="F2F2F3"/>
                </a:solidFill>
              </a:rPr>
              <a:t> Key Learning Outcomes</a:t>
            </a:r>
          </a:p>
        </p:txBody>
      </p:sp>
      <p:sp>
        <p:nvSpPr>
          <p:cNvPr id="180" name="Text 19"/>
          <p:cNvSpPr txBox="1"/>
          <p:nvPr/>
        </p:nvSpPr>
        <p:spPr>
          <a:xfrm>
            <a:off x="7526655" y="6460807"/>
            <a:ext cx="3221150" cy="258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End-to-end ML pipeline implementation</a:t>
            </a:r>
          </a:p>
        </p:txBody>
      </p:sp>
      <p:sp>
        <p:nvSpPr>
          <p:cNvPr id="181" name="Text 20"/>
          <p:cNvSpPr txBox="1"/>
          <p:nvPr/>
        </p:nvSpPr>
        <p:spPr>
          <a:xfrm>
            <a:off x="7526655" y="6786681"/>
            <a:ext cx="2459255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TF-IDF vectorization mastery</a:t>
            </a:r>
          </a:p>
        </p:txBody>
      </p:sp>
      <p:sp>
        <p:nvSpPr>
          <p:cNvPr id="182" name="Text 21"/>
          <p:cNvSpPr txBox="1"/>
          <p:nvPr/>
        </p:nvSpPr>
        <p:spPr>
          <a:xfrm>
            <a:off x="7526655" y="7112555"/>
            <a:ext cx="2953668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Model evaluation and interpretation</a:t>
            </a:r>
          </a:p>
        </p:txBody>
      </p:sp>
      <p:sp>
        <p:nvSpPr>
          <p:cNvPr id="183" name="Text 22"/>
          <p:cNvSpPr txBox="1"/>
          <p:nvPr/>
        </p:nvSpPr>
        <p:spPr>
          <a:xfrm>
            <a:off x="7526655" y="7438429"/>
            <a:ext cx="2575986" cy="258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100"/>
              </a:lnSpc>
              <a:buSzPct val="100000"/>
              <a:buChar char="•"/>
              <a:defRPr sz="1300">
                <a:solidFill>
                  <a:srgbClr val="E5E0D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/>
            <a:r>
              <a:t>Data quality assessment skills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